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58" r:id="rId3"/>
    <p:sldId id="266" r:id="rId4"/>
    <p:sldId id="256" r:id="rId5"/>
    <p:sldId id="268" r:id="rId6"/>
    <p:sldId id="270" r:id="rId7"/>
    <p:sldId id="269" r:id="rId8"/>
    <p:sldId id="271" r:id="rId9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39C"/>
    <a:srgbClr val="F8CD46"/>
    <a:srgbClr val="C8C5CA"/>
    <a:srgbClr val="032B60"/>
    <a:srgbClr val="A79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A59E35-745D-4769-8329-57EB90D4F97B}" v="6" dt="2023-03-30T18:20:31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8"/>
    <p:restoredTop sz="94674"/>
  </p:normalViewPr>
  <p:slideViewPr>
    <p:cSldViewPr snapToGrid="0" snapToObjects="1">
      <p:cViewPr varScale="1">
        <p:scale>
          <a:sx n="45" d="100"/>
          <a:sy n="45" d="100"/>
        </p:scale>
        <p:origin x="1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2115-E0AE-7349-B651-19628F808C42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E6BC-09C6-9F4D-BC8E-FB2328A85F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5ED44-61BA-E245-BBEA-1B34D296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199" y="1744950"/>
            <a:ext cx="1444775" cy="160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90285-F814-5C41-90EA-FEDE23685D7F}"/>
              </a:ext>
            </a:extLst>
          </p:cNvPr>
          <p:cNvSpPr txBox="1"/>
          <p:nvPr/>
        </p:nvSpPr>
        <p:spPr>
          <a:xfrm>
            <a:off x="2806698" y="4757738"/>
            <a:ext cx="1877377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Proximity Operation Maneuvers at Asteroidal Deep Space In-Situ Resource Utilization Stations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Purkeypile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Mentor: Dr. Davide Conte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D5915-801A-3145-BD39-A0C8F8CE6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022" y="12618683"/>
            <a:ext cx="3413126" cy="1097317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0F8ACCB-4894-B272-465F-DE63EFB8A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81" y="10607494"/>
            <a:ext cx="2485799" cy="265566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C5CC972-F36E-99D8-FAF9-E51D470E9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3408" y="10146928"/>
            <a:ext cx="2013482" cy="31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241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BA6879-DEFF-2D4A-BC99-173FA49F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5B7760-DBE9-7F4D-B3EB-719FB338BA05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and Motivation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962F4E-7272-3A7E-2C53-DB1383CA2192}"/>
              </a:ext>
            </a:extLst>
          </p:cNvPr>
          <p:cNvSpPr txBox="1"/>
          <p:nvPr/>
        </p:nvSpPr>
        <p:spPr>
          <a:xfrm>
            <a:off x="1438656" y="3648508"/>
            <a:ext cx="1193771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In-Situ Resource Utilization (ISRU)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Refueling at Asteroids on Interplanetary Missions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OSIRIS-Rex (Oct. 20, 2020)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Surface sample return (Sep. 2023)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Mission to Apophis (2026)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Planetary Defense Efforts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 descr="A close-up of a rock&#10;&#10;Description automatically generated with low confidence">
            <a:extLst>
              <a:ext uri="{FF2B5EF4-FFF2-40B4-BE49-F238E27FC236}">
                <a16:creationId xmlns:a16="http://schemas.microsoft.com/office/drawing/2014/main" id="{55E9B364-3D60-4998-9D59-FF2DD4745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465" y="2154443"/>
            <a:ext cx="8858680" cy="8374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55BC80-7173-6498-3A55-845840E192D3}"/>
              </a:ext>
            </a:extLst>
          </p:cNvPr>
          <p:cNvSpPr txBox="1"/>
          <p:nvPr/>
        </p:nvSpPr>
        <p:spPr>
          <a:xfrm>
            <a:off x="14049702" y="10528663"/>
            <a:ext cx="7524206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Asteroid 101955 Bennu: Courtesy NASA</a:t>
            </a:r>
          </a:p>
        </p:txBody>
      </p:sp>
    </p:spTree>
    <p:extLst>
      <p:ext uri="{BB962C8B-B14F-4D97-AF65-F5344CB8AC3E}">
        <p14:creationId xmlns:p14="http://schemas.microsoft.com/office/powerpoint/2010/main" val="39015562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Earth to Asteroid Transfer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3A90E933-9BC7-138A-70B3-5A39DC693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" y="2668830"/>
            <a:ext cx="11444922" cy="8580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A90F4C-866B-E70C-4E81-71089C2EB51D}"/>
              </a:ext>
            </a:extLst>
          </p:cNvPr>
          <p:cNvSpPr txBox="1"/>
          <p:nvPr/>
        </p:nvSpPr>
        <p:spPr>
          <a:xfrm>
            <a:off x="12973520" y="4441954"/>
            <a:ext cx="105582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Asteroid 2008 HU4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Depart Earth – January 15, 2026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Arrival – July 9, 2026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Time of Flight – 175 days</a:t>
            </a:r>
          </a:p>
        </p:txBody>
      </p:sp>
    </p:spTree>
    <p:extLst>
      <p:ext uri="{BB962C8B-B14F-4D97-AF65-F5344CB8AC3E}">
        <p14:creationId xmlns:p14="http://schemas.microsoft.com/office/powerpoint/2010/main" val="218569901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Rendezvous With the Asteroid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hart, radar chart&#10;&#10;Description automatically generated">
            <a:extLst>
              <a:ext uri="{FF2B5EF4-FFF2-40B4-BE49-F238E27FC236}">
                <a16:creationId xmlns:a16="http://schemas.microsoft.com/office/drawing/2014/main" id="{33BF34BF-09F3-DCC7-068E-868737D65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666" y="2510008"/>
            <a:ext cx="9346894" cy="10194088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69B7782-BECD-C7D7-DD48-70BB51207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2068" y="3833096"/>
            <a:ext cx="11301439" cy="70948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7E2211-3346-D6B6-99BA-09A8108D152D}"/>
              </a:ext>
            </a:extLst>
          </p:cNvPr>
          <p:cNvSpPr txBox="1"/>
          <p:nvPr/>
        </p:nvSpPr>
        <p:spPr>
          <a:xfrm>
            <a:off x="1758158" y="5484335"/>
            <a:ext cx="311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Note: Not to scale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38F8E4-51D6-55DA-C1A9-8C8583F446E0}"/>
              </a:ext>
            </a:extLst>
          </p:cNvPr>
          <p:cNvSpPr txBox="1"/>
          <p:nvPr/>
        </p:nvSpPr>
        <p:spPr>
          <a:xfrm>
            <a:off x="15215616" y="12265152"/>
            <a:ext cx="5108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Rotating Reference Frame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DF9267-387F-E583-601A-A647C4D8DE1A}"/>
              </a:ext>
            </a:extLst>
          </p:cNvPr>
          <p:cNvSpPr txBox="1"/>
          <p:nvPr/>
        </p:nvSpPr>
        <p:spPr>
          <a:xfrm>
            <a:off x="4964328" y="12265152"/>
            <a:ext cx="369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Relative Position</a:t>
            </a:r>
          </a:p>
        </p:txBody>
      </p:sp>
    </p:spTree>
    <p:extLst>
      <p:ext uri="{BB962C8B-B14F-4D97-AF65-F5344CB8AC3E}">
        <p14:creationId xmlns:p14="http://schemas.microsoft.com/office/powerpoint/2010/main" val="4011829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Equations of Motion (EOMs) for Relative Motion and Rendezvous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4D8178-3004-B9F7-3CD5-E02C70F8BD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456598"/>
              </p:ext>
            </p:extLst>
          </p:nvPr>
        </p:nvGraphicFramePr>
        <p:xfrm>
          <a:off x="1804415" y="4895088"/>
          <a:ext cx="8302152" cy="3925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38000" imgH="774360" progId="Equation.DSMT4">
                  <p:embed/>
                </p:oleObj>
              </mc:Choice>
              <mc:Fallback>
                <p:oleObj name="Equation" r:id="rId3" imgW="163800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4415" y="4895088"/>
                        <a:ext cx="8302152" cy="3925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A751A49-0B2A-ED59-8883-7DA69D514741}"/>
              </a:ext>
            </a:extLst>
          </p:cNvPr>
          <p:cNvSpPr txBox="1"/>
          <p:nvPr/>
        </p:nvSpPr>
        <p:spPr>
          <a:xfrm>
            <a:off x="11911584" y="4131743"/>
            <a:ext cx="108386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Hill-Clohessy-Wiltshire (HCW) EOMs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Target (asteroid) in circular orbit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sz="4400" dirty="0"/>
              <a:t> 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endParaRPr lang="en-US" sz="4400" b="1" dirty="0"/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sz="4400" b="1" dirty="0"/>
              <a:t>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CE3C77-5008-EFF5-B039-B373657EF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10512"/>
              </p:ext>
            </p:extLst>
          </p:nvPr>
        </p:nvGraphicFramePr>
        <p:xfrm>
          <a:off x="13334203" y="7977117"/>
          <a:ext cx="3817367" cy="87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080" imgH="241200" progId="Equation.DSMT4">
                  <p:embed/>
                </p:oleObj>
              </mc:Choice>
              <mc:Fallback>
                <p:oleObj name="Equation" r:id="rId5" imgW="1054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34203" y="7977117"/>
                        <a:ext cx="3817367" cy="873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5EF17D4-9147-91CF-163B-BD5950F493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922175"/>
              </p:ext>
            </p:extLst>
          </p:nvPr>
        </p:nvGraphicFramePr>
        <p:xfrm>
          <a:off x="13334203" y="9446906"/>
          <a:ext cx="2916428" cy="1055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560" imgH="266400" progId="Equation.DSMT4">
                  <p:embed/>
                </p:oleObj>
              </mc:Choice>
              <mc:Fallback>
                <p:oleObj name="Equation" r:id="rId7" imgW="736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334203" y="9446906"/>
                        <a:ext cx="2916428" cy="1055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74390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How to Maneuver Around Asteroids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9A73C690-3294-4770-37FB-20E170A4F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74" y="3168948"/>
            <a:ext cx="9403143" cy="73781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98CD70-80E4-D949-EF68-D2341213C741}"/>
              </a:ext>
            </a:extLst>
          </p:cNvPr>
          <p:cNvSpPr txBox="1"/>
          <p:nvPr/>
        </p:nvSpPr>
        <p:spPr>
          <a:xfrm>
            <a:off x="4323449" y="10547052"/>
            <a:ext cx="644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B-Plane and Impact Parameter [1]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64197E-1C90-96A4-FA7C-52367A38EFC8}"/>
              </a:ext>
            </a:extLst>
          </p:cNvPr>
          <p:cNvSpPr txBox="1"/>
          <p:nvPr/>
        </p:nvSpPr>
        <p:spPr>
          <a:xfrm>
            <a:off x="13374624" y="4194048"/>
            <a:ext cx="90342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Body Plane targeting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Common Navigation Tool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Defined by: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dirty="0"/>
              <a:t>             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dirty="0"/>
              <a:t> Ecliptic Plane</a:t>
            </a:r>
          </a:p>
          <a:p>
            <a:pPr marL="1485946" lvl="1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1485946" lvl="1" indent="-5715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9D19D40-19E1-081C-2895-8CA64E116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391740"/>
              </p:ext>
            </p:extLst>
          </p:nvPr>
        </p:nvGraphicFramePr>
        <p:xfrm>
          <a:off x="15008098" y="7320979"/>
          <a:ext cx="1222016" cy="928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160" imgH="241200" progId="Equation.DSMT4">
                  <p:embed/>
                </p:oleObj>
              </mc:Choice>
              <mc:Fallback>
                <p:oleObj name="Equation" r:id="rId4" imgW="3171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08098" y="7320979"/>
                        <a:ext cx="1222016" cy="928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505CCDB-1701-A8F4-F8C6-FC5AC4F44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729099"/>
              </p:ext>
            </p:extLst>
          </p:nvPr>
        </p:nvGraphicFramePr>
        <p:xfrm>
          <a:off x="15008098" y="9569779"/>
          <a:ext cx="2172539" cy="769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15640" progId="Equation.DSMT4">
                  <p:embed/>
                </p:oleObj>
              </mc:Choice>
              <mc:Fallback>
                <p:oleObj name="Equation" r:id="rId6" imgW="609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008098" y="9569779"/>
                        <a:ext cx="2172539" cy="769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072587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0F901-8582-9AA0-623B-3F6EE7B74C8F}"/>
              </a:ext>
            </a:extLst>
          </p:cNvPr>
          <p:cNvSpPr txBox="1"/>
          <p:nvPr/>
        </p:nvSpPr>
        <p:spPr>
          <a:xfrm>
            <a:off x="2572512" y="1931986"/>
            <a:ext cx="189219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Determine:</a:t>
            </a:r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Δv requirements for 2008 HU4 rendezvous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Δv distributions required for proximity operations when arriving at 2008 HU4 using       B-Plane targeting methods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1708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1851CD-0216-2B41-B767-88281CB16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3BF048-51F2-6942-8D04-6BFC80BE3676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4F5AF-09EF-6B45-8A45-79763BFA39C1}"/>
              </a:ext>
            </a:extLst>
          </p:cNvPr>
          <p:cNvSpPr txBox="1"/>
          <p:nvPr/>
        </p:nvSpPr>
        <p:spPr>
          <a:xfrm>
            <a:off x="2806699" y="1000126"/>
            <a:ext cx="1877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449B1-0FC9-BD91-02A4-CF3E69807A2F}"/>
              </a:ext>
            </a:extLst>
          </p:cNvPr>
          <p:cNvSpPr txBox="1"/>
          <p:nvPr/>
        </p:nvSpPr>
        <p:spPr>
          <a:xfrm>
            <a:off x="2806699" y="2995333"/>
            <a:ext cx="17922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[1] D. Spencer, and D. Conte, “Interplanetary Astrodynamics,” CRC Press, Taylor and Francis. 2023.</a:t>
            </a:r>
            <a:endParaRPr lang="en-US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5613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210</Words>
  <Application>Microsoft Office PowerPoint</Application>
  <PresentationFormat>Custom</PresentationFormat>
  <Paragraphs>58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Owensby, Anna E.</dc:creator>
  <cp:lastModifiedBy>Coe, Michelle A - (macoe)</cp:lastModifiedBy>
  <cp:revision>45</cp:revision>
  <dcterms:created xsi:type="dcterms:W3CDTF">2017-01-13T18:50:03Z</dcterms:created>
  <dcterms:modified xsi:type="dcterms:W3CDTF">2023-04-14T18:22:53Z</dcterms:modified>
</cp:coreProperties>
</file>